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0"/>
  </p:notesMasterIdLst>
  <p:handoutMasterIdLst>
    <p:handoutMasterId r:id="rId51"/>
  </p:handoutMasterIdLst>
  <p:sldIdLst>
    <p:sldId id="600" r:id="rId2"/>
    <p:sldId id="729" r:id="rId3"/>
    <p:sldId id="661" r:id="rId4"/>
    <p:sldId id="768" r:id="rId5"/>
    <p:sldId id="731" r:id="rId6"/>
    <p:sldId id="757" r:id="rId7"/>
    <p:sldId id="660" r:id="rId8"/>
    <p:sldId id="662" r:id="rId9"/>
    <p:sldId id="694" r:id="rId10"/>
    <p:sldId id="748" r:id="rId11"/>
    <p:sldId id="733" r:id="rId12"/>
    <p:sldId id="741" r:id="rId13"/>
    <p:sldId id="742" r:id="rId14"/>
    <p:sldId id="734" r:id="rId15"/>
    <p:sldId id="743" r:id="rId16"/>
    <p:sldId id="667" r:id="rId17"/>
    <p:sldId id="716" r:id="rId18"/>
    <p:sldId id="717" r:id="rId19"/>
    <p:sldId id="744" r:id="rId20"/>
    <p:sldId id="735" r:id="rId21"/>
    <p:sldId id="746" r:id="rId22"/>
    <p:sldId id="758" r:id="rId23"/>
    <p:sldId id="759" r:id="rId24"/>
    <p:sldId id="749" r:id="rId25"/>
    <p:sldId id="736" r:id="rId26"/>
    <p:sldId id="745" r:id="rId27"/>
    <p:sldId id="737" r:id="rId28"/>
    <p:sldId id="738" r:id="rId29"/>
    <p:sldId id="723" r:id="rId30"/>
    <p:sldId id="747" r:id="rId31"/>
    <p:sldId id="727" r:id="rId32"/>
    <p:sldId id="753" r:id="rId33"/>
    <p:sldId id="754" r:id="rId34"/>
    <p:sldId id="769" r:id="rId35"/>
    <p:sldId id="648" r:id="rId36"/>
    <p:sldId id="763" r:id="rId37"/>
    <p:sldId id="715" r:id="rId38"/>
    <p:sldId id="764" r:id="rId39"/>
    <p:sldId id="751" r:id="rId40"/>
    <p:sldId id="649" r:id="rId41"/>
    <p:sldId id="682" r:id="rId42"/>
    <p:sldId id="765" r:id="rId43"/>
    <p:sldId id="766" r:id="rId44"/>
    <p:sldId id="752" r:id="rId45"/>
    <p:sldId id="760" r:id="rId46"/>
    <p:sldId id="762" r:id="rId47"/>
    <p:sldId id="770" r:id="rId48"/>
    <p:sldId id="714" r:id="rId49"/>
  </p:sldIdLst>
  <p:sldSz cx="12192000" cy="6858000"/>
  <p:notesSz cx="7315200" cy="9601200"/>
  <p:custDataLst>
    <p:tags r:id="rId5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CCECFF"/>
    <a:srgbClr val="C39BE1"/>
    <a:srgbClr val="C198E0"/>
    <a:srgbClr val="0066CC"/>
    <a:srgbClr val="BD92DE"/>
    <a:srgbClr val="BEE395"/>
    <a:srgbClr val="3399FF"/>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35" autoAdjust="0"/>
    <p:restoredTop sz="80380" autoAdjust="0"/>
  </p:normalViewPr>
  <p:slideViewPr>
    <p:cSldViewPr>
      <p:cViewPr varScale="1">
        <p:scale>
          <a:sx n="76" d="100"/>
          <a:sy n="76" d="100"/>
        </p:scale>
        <p:origin x="4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120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27</a:t>
            </a:fld>
            <a:endParaRPr lang="en-US">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976625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28</a:t>
            </a:fld>
            <a:endParaRPr lang="en-US">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558717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29</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572475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30</a:t>
            </a:fld>
            <a:endParaRPr lang="en-US">
              <a:latin typeface="Arial" charset="0"/>
            </a:endParaRPr>
          </a:p>
        </p:txBody>
      </p:sp>
    </p:spTree>
    <p:extLst>
      <p:ext uri="{BB962C8B-B14F-4D97-AF65-F5344CB8AC3E}">
        <p14:creationId xmlns:p14="http://schemas.microsoft.com/office/powerpoint/2010/main" val="477022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31</a:t>
            </a:fld>
            <a:endParaRPr lang="en-US">
              <a:latin typeface="Arial" charset="0"/>
            </a:endParaRPr>
          </a:p>
        </p:txBody>
      </p:sp>
    </p:spTree>
    <p:extLst>
      <p:ext uri="{BB962C8B-B14F-4D97-AF65-F5344CB8AC3E}">
        <p14:creationId xmlns:p14="http://schemas.microsoft.com/office/powerpoint/2010/main" val="80695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3</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4</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973697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8</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16</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17</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18</a:t>
            </a:fld>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19</a:t>
            </a:fld>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20</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xml"/><Relationship Id="rId7" Type="http://schemas.openxmlformats.org/officeDocument/2006/relationships/image" Target="../media/image1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31.png"/><Relationship Id="rId4" Type="http://schemas.openxmlformats.org/officeDocument/2006/relationships/image" Target="../media/image30.wmf"/></Relationships>
</file>

<file path=ppt/slides/_rels/slide4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oleObject" Target="../embeddings/oleObject2.bin"/><Relationship Id="rId9"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2405-F805-4C3D-987B-CE2F4B45D1D0}"/>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FC1E169D-AABF-4770-92A7-D2834A7C1D1D}"/>
              </a:ext>
            </a:extLst>
          </p:cNvPr>
          <p:cNvSpPr>
            <a:spLocks noGrp="1"/>
          </p:cNvSpPr>
          <p:nvPr>
            <p:ph idx="1"/>
          </p:nvPr>
        </p:nvSpPr>
        <p:spPr/>
        <p:txBody>
          <a:bodyPr/>
          <a:lstStyle/>
          <a:p>
            <a:r>
              <a:rPr lang="en-US" dirty="0"/>
              <a:t>Project 2 is due </a:t>
            </a:r>
            <a:r>
              <a:rPr lang="en-US" b="1" dirty="0"/>
              <a:t>Tuesday, February 14</a:t>
            </a:r>
            <a:r>
              <a:rPr lang="en-US" dirty="0"/>
              <a:t>, 11:59 PM PT</a:t>
            </a:r>
          </a:p>
          <a:p>
            <a:r>
              <a:rPr lang="en-US" dirty="0"/>
              <a:t>HW3 is due </a:t>
            </a:r>
            <a:r>
              <a:rPr lang="en-US" b="1" dirty="0"/>
              <a:t>Friday, February 17</a:t>
            </a:r>
            <a:r>
              <a:rPr lang="en-US" dirty="0"/>
              <a:t>, 11:59 PM PT</a:t>
            </a:r>
          </a:p>
        </p:txBody>
      </p:sp>
    </p:spTree>
    <p:extLst>
      <p:ext uri="{BB962C8B-B14F-4D97-AF65-F5344CB8AC3E}">
        <p14:creationId xmlns:p14="http://schemas.microsoft.com/office/powerpoint/2010/main" val="4289624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a14="http://schemas.microsoft.com/office/drawing/2010/main" xmlns="">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457200" y="4191000"/>
            <a:ext cx="5715000" cy="1706564"/>
          </a:xfrm>
        </p:spPr>
        <p:txBody>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a:p>
            <a:pPr lvl="1"/>
            <a:r>
              <a:rPr lang="en-US" sz="2000" dirty="0"/>
              <a:t>More later on non-zero-sum games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dirty="0"/>
              <a:t>Adversarial Search</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5125" name="Text Box 8"/>
          <p:cNvSpPr txBox="1">
            <a:spLocks noChangeArrowheads="1"/>
          </p:cNvSpPr>
          <p:nvPr/>
        </p:nvSpPr>
        <p:spPr bwMode="auto">
          <a:xfrm>
            <a:off x="76200" y="5511229"/>
            <a:ext cx="12192000" cy="584771"/>
          </a:xfrm>
          <a:prstGeom prst="rect">
            <a:avLst/>
          </a:prstGeom>
          <a:noFill/>
          <a:ln w="9525">
            <a:noFill/>
            <a:miter lim="800000"/>
            <a:headEnd/>
            <a:tailEnd/>
          </a:ln>
        </p:spPr>
        <p:txBody>
          <a:bodyPr wrap="square" lIns="91432" tIns="45718" rIns="91432" bIns="45718">
            <a:spAutoFit/>
          </a:bodyPr>
          <a:lstStyle/>
          <a:p>
            <a:pPr algn="ctr">
              <a:spcBef>
                <a:spcPts val="0"/>
              </a:spcBef>
            </a:pPr>
            <a:r>
              <a:rPr lang="en-US" sz="1600" dirty="0">
                <a:solidFill>
                  <a:schemeClr val="bg1"/>
                </a:solidFill>
                <a:latin typeface="Calibri"/>
                <a:cs typeface="Calibri"/>
              </a:rPr>
              <a:t>Spring 2023</a:t>
            </a:r>
          </a:p>
          <a:p>
            <a:pPr algn="ctr">
              <a:spcBef>
                <a:spcPts val="0"/>
              </a:spcBef>
            </a:pPr>
            <a:r>
              <a:rPr lang="en-US" sz="1600" dirty="0">
                <a:solidFill>
                  <a:schemeClr val="bg1"/>
                </a:solidFill>
                <a:latin typeface="Calibri"/>
                <a:cs typeface="Calibri"/>
              </a:rPr>
              <a:t>University of California, Berkeley</a:t>
            </a:r>
          </a:p>
        </p:txBody>
      </p:sp>
      <p:sp>
        <p:nvSpPr>
          <p:cNvPr id="7" name="Text Box 8"/>
          <p:cNvSpPr txBox="1">
            <a:spLocks noChangeArrowheads="1"/>
          </p:cNvSpPr>
          <p:nvPr/>
        </p:nvSpPr>
        <p:spPr bwMode="auto">
          <a:xfrm>
            <a:off x="0" y="6511753"/>
            <a:ext cx="12192000" cy="284691"/>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a:latin typeface="Calibri"/>
                <a:cs typeface="Calibri"/>
              </a:rPr>
              <a:t>[These slides were created by Dan Klein and Pieter Abbeel for CS188 Intro to AI at UC Berkeley (</a:t>
            </a:r>
            <a:r>
              <a:rPr lang="en-US" sz="1400" dirty="0" err="1">
                <a:latin typeface="Calibri"/>
                <a:cs typeface="Calibri"/>
              </a:rPr>
              <a:t>ai.berkeley.edu</a:t>
            </a:r>
            <a:r>
              <a:rPr lang="en-US" sz="1400" dirty="0">
                <a:latin typeface="Calibri"/>
                <a:cs typeface="Calibri"/>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a14="http://schemas.microsoft.com/office/drawing/2010/main" xmlns="">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16403" name="Text Box 20"/>
          <p:cNvSpPr txBox="1">
            <a:spLocks noChangeArrowheads="1"/>
          </p:cNvSpPr>
          <p:nvPr/>
        </p:nvSpPr>
        <p:spPr bwMode="auto">
          <a:xfrm>
            <a:off x="7010400" y="6477000"/>
            <a:ext cx="51816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min </a:t>
            </a:r>
            <a:r>
              <a:rPr lang="en-US" dirty="0" err="1">
                <a:solidFill>
                  <a:srgbClr val="CC0000"/>
                </a:solidFill>
                <a:latin typeface="Calibri" pitchFamily="34" charset="0"/>
              </a:rPr>
              <a:t>vs</a:t>
            </a:r>
            <a:r>
              <a:rPr lang="en-US" dirty="0">
                <a:solidFill>
                  <a:srgbClr val="CC0000"/>
                </a:solidFill>
                <a:latin typeface="Calibri" pitchFamily="34" charset="0"/>
              </a:rPr>
              <a:t> </a:t>
            </a:r>
            <a:r>
              <a:rPr lang="en-US" dirty="0" err="1">
                <a:solidFill>
                  <a:srgbClr val="CC0000"/>
                </a:solidFill>
                <a:latin typeface="Calibri" pitchFamily="34" charset="0"/>
              </a:rPr>
              <a:t>exp</a:t>
            </a:r>
            <a:r>
              <a:rPr lang="en-US" dirty="0">
                <a:solidFill>
                  <a:srgbClr val="CC0000"/>
                </a:solidFill>
                <a:latin typeface="Calibri" pitchFamily="34" charset="0"/>
              </a:rPr>
              <a:t> (L6D2, L6D3)]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(Min)</a:t>
            </a:r>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a:t>
            </a:r>
            <a:r>
              <a:rPr lang="en-US" dirty="0" err="1"/>
              <a:t>Exp</a:t>
            </a:r>
            <a:r>
              <a:rPr lang="en-US" dirty="0"/>
              <a:t>)</a:t>
            </a:r>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extLst>
      <p:ext uri="{BB962C8B-B14F-4D97-AF65-F5344CB8AC3E}">
        <p14:creationId xmlns:p14="http://schemas.microsoft.com/office/powerpoint/2010/main" val="892966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extLst>
      <p:ext uri="{BB962C8B-B14F-4D97-AF65-F5344CB8AC3E}">
        <p14:creationId xmlns:p14="http://schemas.microsoft.com/office/powerpoint/2010/main" val="2010796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extLst>
      <p:ext uri="{BB962C8B-B14F-4D97-AF65-F5344CB8AC3E}">
        <p14:creationId xmlns:p14="http://schemas.microsoft.com/office/powerpoint/2010/main" val="979848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a:t>General configuration (MIN version)</a:t>
            </a:r>
          </a:p>
          <a:p>
            <a:pPr lvl="1" eaLnBrk="1" hangingPunct="1">
              <a:lnSpc>
                <a:spcPct val="110000"/>
              </a:lnSpc>
            </a:pPr>
            <a:r>
              <a:rPr lang="en-US" sz="2000" dirty="0">
                <a:sym typeface="Symbol" pitchFamily="18" charset="2"/>
              </a:rPr>
              <a:t>We’re computing the MIN-VALUE at some node </a:t>
            </a:r>
            <a:r>
              <a:rPr lang="en-US" sz="2000" i="1" dirty="0">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ym typeface="Symbol" pitchFamily="18" charset="2"/>
              </a:rPr>
              <a:t>n</a:t>
            </a:r>
            <a:r>
              <a:rPr lang="en-US" sz="2000" dirty="0" err="1">
                <a:sym typeface="Symbol" pitchFamily="18" charset="2"/>
              </a:rPr>
              <a:t>’s</a:t>
            </a:r>
            <a:r>
              <a:rPr lang="en-US" sz="2000" dirty="0">
                <a:sym typeface="Symbol" pitchFamily="18" charset="2"/>
              </a:rPr>
              <a:t> value?  MAX</a:t>
            </a:r>
          </a:p>
          <a:p>
            <a:pPr lvl="1" eaLnBrk="1" hangingPunct="1">
              <a:lnSpc>
                <a:spcPct val="110000"/>
              </a:lnSpc>
            </a:pPr>
            <a:r>
              <a:rPr lang="en-US" sz="2000" dirty="0">
                <a:sym typeface="Symbol" pitchFamily="18" charset="2"/>
              </a:rPr>
              <a:t>Let </a:t>
            </a:r>
            <a:r>
              <a:rPr lang="en-US" sz="2000" i="1" dirty="0">
                <a:sym typeface="Symbol" pitchFamily="18" charset="2"/>
              </a:rPr>
              <a:t>a</a:t>
            </a:r>
            <a:r>
              <a:rPr lang="en-US" sz="2000" dirty="0"/>
              <a:t> be the best value that MAX can get at any choice point along the current path from the root</a:t>
            </a:r>
          </a:p>
          <a:p>
            <a:pPr lvl="1" eaLnBrk="1" hangingPunct="1">
              <a:lnSpc>
                <a:spcPct val="110000"/>
              </a:lnSpc>
            </a:pPr>
            <a:r>
              <a:rPr lang="en-US" sz="2000" dirty="0"/>
              <a:t>If </a:t>
            </a:r>
            <a:r>
              <a:rPr lang="en-US" sz="2000" i="1" dirty="0"/>
              <a:t>n</a:t>
            </a:r>
            <a:r>
              <a:rPr lang="en-US" sz="2000" dirty="0"/>
              <a:t> becomes worse than </a:t>
            </a:r>
            <a:r>
              <a:rPr lang="en-US" sz="2000" i="1" dirty="0">
                <a:sym typeface="Symbol" pitchFamily="18" charset="2"/>
              </a:rPr>
              <a:t>a</a:t>
            </a:r>
            <a:r>
              <a:rPr lang="en-US" sz="2000" dirty="0"/>
              <a:t>, MAX will avoid it, so we can stop considering </a:t>
            </a:r>
            <a:r>
              <a:rPr lang="en-US" sz="2000" i="1" dirty="0" err="1"/>
              <a:t>n</a:t>
            </a:r>
            <a:r>
              <a:rPr lang="en-US" sz="2000" dirty="0" err="1"/>
              <a:t>’s</a:t>
            </a:r>
            <a:r>
              <a:rPr lang="en-US" sz="2000" dirty="0"/>
              <a:t> other children (it’s already bad enough that it won’t be played)</a:t>
            </a:r>
          </a:p>
          <a:p>
            <a:pPr lvl="1" eaLnBrk="1" hangingPunct="1">
              <a:lnSpc>
                <a:spcPct val="110000"/>
              </a:lnSpc>
            </a:pPr>
            <a:endParaRPr lang="en-US" sz="2000" dirty="0"/>
          </a:p>
          <a:p>
            <a:pPr>
              <a:lnSpc>
                <a:spcPct val="110000"/>
              </a:lnSpc>
            </a:pPr>
            <a:r>
              <a:rPr lang="en-US" sz="2400" dirty="0"/>
              <a:t>MAX version is symmetric</a:t>
            </a:r>
            <a:endParaRPr lang="en-US" sz="2000" dirty="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415888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In go, b &gt; 300!  Classic programs use pattern knowledge bases, but big recent advances use Monte Carlo (randomized) expansion methods.</a:t>
            </a:r>
          </a:p>
          <a:p>
            <a:pPr eaLnBrk="1" hangingPunct="1">
              <a:lnSpc>
                <a:spcPct val="80000"/>
              </a:lnSpc>
            </a:pPr>
            <a:endParaRPr lang="en-US" sz="1600" b="1" dirty="0"/>
          </a:p>
          <a:p>
            <a:pPr eaLnBrk="1" hangingPunct="1">
              <a:lnSpc>
                <a:spcPct val="80000"/>
              </a:lnSpc>
            </a:pP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p:spTree>
    <p:extLst>
      <p:ext uri="{BB962C8B-B14F-4D97-AF65-F5344CB8AC3E}">
        <p14:creationId xmlns:p14="http://schemas.microsoft.com/office/powerpoint/2010/main" val="2340518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extLst>
      <p:ext uri="{BB962C8B-B14F-4D97-AF65-F5344CB8AC3E}">
        <p14:creationId xmlns:p14="http://schemas.microsoft.com/office/powerpoint/2010/main" val="157289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2708472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1654747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extLst>
      <p:ext uri="{BB962C8B-B14F-4D97-AF65-F5344CB8AC3E}">
        <p14:creationId xmlns:p14="http://schemas.microsoft.com/office/powerpoint/2010/main" val="415165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lvl="1" eaLnBrk="1" hangingPunct="1">
              <a:lnSpc>
                <a:spcPct val="80000"/>
              </a:lnSpc>
            </a:pPr>
            <a:endParaRPr lang="en-US" sz="1400" dirty="0"/>
          </a:p>
          <a:p>
            <a:pPr eaLnBrk="1" hangingPunct="1">
              <a:lnSpc>
                <a:spcPct val="80000"/>
              </a:lnSpc>
            </a:pPr>
            <a:r>
              <a:rPr lang="en-US" sz="2400" dirty="0"/>
              <a:t>More plies makes a BIG difference</a:t>
            </a:r>
          </a:p>
          <a:p>
            <a:pPr eaLnBrk="1" hangingPunct="1">
              <a:lnSpc>
                <a:spcPct val="80000"/>
              </a:lnSpc>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(d=2)</a:t>
            </a:r>
          </a:p>
        </p:txBody>
      </p:sp>
      <p:pic>
        <p:nvPicPr>
          <p:cNvPr id="5" name="Thras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
        <p:nvSpPr>
          <p:cNvPr id="4"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(L6D6)]</a:t>
            </a:r>
          </a:p>
        </p:txBody>
      </p:sp>
    </p:spTree>
    <p:extLst>
      <p:ext uri="{BB962C8B-B14F-4D97-AF65-F5344CB8AC3E}">
        <p14:creationId xmlns:p14="http://schemas.microsoft.com/office/powerpoint/2010/main" val="1643358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Why Pacman Starves</a:t>
            </a:r>
          </a:p>
        </p:txBody>
      </p:sp>
      <p:sp>
        <p:nvSpPr>
          <p:cNvPr id="20483" name="Content Placeholder 2"/>
          <p:cNvSpPr>
            <a:spLocks noGrp="1"/>
          </p:cNvSpPr>
          <p:nvPr>
            <p:ph idx="1"/>
          </p:nvPr>
        </p:nvSpPr>
        <p:spPr>
          <a:xfrm>
            <a:off x="457200" y="4114800"/>
            <a:ext cx="11430000" cy="2133600"/>
          </a:xfrm>
        </p:spPr>
        <p:txBody>
          <a:bodyPr/>
          <a:lstStyle/>
          <a:p>
            <a:r>
              <a:rPr lang="en-US" sz="2800" dirty="0"/>
              <a:t>A danger of </a:t>
            </a:r>
            <a:r>
              <a:rPr lang="en-US" sz="2800" dirty="0" err="1"/>
              <a:t>replanning</a:t>
            </a:r>
            <a:r>
              <a:rPr lang="en-US" sz="2800" dirty="0"/>
              <a:t> agents!</a:t>
            </a:r>
          </a:p>
          <a:p>
            <a:pPr lvl="1"/>
            <a:r>
              <a:rPr lang="en-US" sz="2200" dirty="0"/>
              <a:t>He knows his score will go up by eating the dot now (west, east)</a:t>
            </a:r>
          </a:p>
          <a:p>
            <a:pPr lvl="1"/>
            <a:r>
              <a:rPr lang="en-US" sz="2200" dirty="0"/>
              <a:t>He knows his score will go up just as much by eating the dot later (east, west)</a:t>
            </a:r>
          </a:p>
          <a:p>
            <a:pPr lvl="1"/>
            <a:r>
              <a:rPr lang="en-US" sz="2200" dirty="0"/>
              <a:t>There are no point-scoring opportunities after eating the dot (within the horizon, two here)</a:t>
            </a:r>
          </a:p>
          <a:p>
            <a:pPr lvl="1"/>
            <a:r>
              <a:rPr lang="en-US" sz="2200" dirty="0"/>
              <a:t>Therefore, waiting seems just as good as eating: he may go east, then back west in the next round of </a:t>
            </a:r>
            <a:r>
              <a:rPr lang="en-US" sz="2200" dirty="0" err="1"/>
              <a:t>replanning</a:t>
            </a:r>
            <a:r>
              <a:rPr lang="en-US" sz="2200" dirty="0"/>
              <a:t>!</a:t>
            </a:r>
          </a:p>
          <a:p>
            <a:endParaRPr lang="en-US" sz="2800" dirty="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 Fixed (d=2)</a:t>
            </a:r>
          </a:p>
        </p:txBody>
      </p:sp>
      <p:pic>
        <p:nvPicPr>
          <p:cNvPr id="3" name="Thrashing-FixedEvaluationFun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
        <p:nvSpPr>
          <p:cNvPr id="4"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(L6D7)]</a:t>
            </a:r>
          </a:p>
        </p:txBody>
      </p:sp>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 2016: Alpha GO defeats human champion. Uses Monte Carlo Tree Search, learned evaluation function.</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9982199" y="2667000"/>
            <a:ext cx="580465" cy="533400"/>
          </a:xfrm>
          <a:prstGeom prst="rect">
            <a:avLst/>
          </a:prstGeom>
        </p:spPr>
      </p:pic>
      <p:pic>
        <p:nvPicPr>
          <p:cNvPr id="3" name="Picture 2"/>
          <p:cNvPicPr>
            <a:picLocks noChangeAspect="1"/>
          </p:cNvPicPr>
          <p:nvPr/>
        </p:nvPicPr>
        <p:blipFill>
          <a:blip r:embed="rId5"/>
          <a:stretch>
            <a:fillRect/>
          </a:stretch>
        </p:blipFill>
        <p:spPr>
          <a:xfrm>
            <a:off x="10132359" y="3200400"/>
            <a:ext cx="383241" cy="685800"/>
          </a:xfrm>
          <a:prstGeom prst="rect">
            <a:avLst/>
          </a:prstGeom>
        </p:spPr>
      </p:pic>
    </p:spTree>
    <p:extLst>
      <p:ext uri="{BB962C8B-B14F-4D97-AF65-F5344CB8AC3E}">
        <p14:creationId xmlns:p14="http://schemas.microsoft.com/office/powerpoint/2010/main" val="104061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3"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spid="_x0000_s2188" name="Photo Editor Photo" r:id="rId4" imgW="327619" imgH="343075" progId="MSPhotoEd.3">
                      <p:embed/>
                    </p:oleObj>
                  </mc:Choice>
                  <mc:Fallback>
                    <p:oleObj name="Photo Editor Photo" r:id="rId4" imgW="327619" imgH="343075" progId="MSPhotoEd.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spid="_x0000_s2189" name="Photo Editor Photo" r:id="rId6" imgW="327619" imgH="343075" progId="MSPhotoEd.3">
                      <p:embed/>
                    </p:oleObj>
                  </mc:Choice>
                  <mc:Fallback>
                    <p:oleObj name="Photo Editor Photo" r:id="rId6" imgW="327619" imgH="343075" progId="MSPhotoEd.3">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spid="_x0000_s2190" name="Photo Editor Photo" r:id="rId7" imgW="327619" imgH="343075" progId="MSPhotoEd.3">
                    <p:embed/>
                  </p:oleObj>
                </mc:Choice>
                <mc:Fallback>
                  <p:oleObj name="Photo Editor Photo" r:id="rId7" imgW="327619" imgH="343075" progId="MSPhotoEd.3">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8"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9"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10"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8"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9"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9"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8"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
        <p:nvSpPr>
          <p:cNvPr id="1136716"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smart ghosts coordinate (L6D6,7,8,10)]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Smart Ghosts (Coordination)</a:t>
            </a:r>
          </a:p>
        </p:txBody>
      </p:sp>
      <p:pic>
        <p:nvPicPr>
          <p:cNvPr id="3" name="SmartGhostsCoordina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Smart Ghosts (Coordination) – Zoomed In</a:t>
            </a:r>
          </a:p>
        </p:txBody>
      </p:sp>
      <p:pic>
        <p:nvPicPr>
          <p:cNvPr id="3" name="SmartGhostsCoordinating-Zoomed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8"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(2)</a:t>
            </a:r>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(10)</a:t>
            </a:r>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75D4-E4C4-554F-98D0-08644BC78548}"/>
              </a:ext>
            </a:extLst>
          </p:cNvPr>
          <p:cNvSpPr>
            <a:spLocks noGrp="1"/>
          </p:cNvSpPr>
          <p:nvPr>
            <p:ph type="title"/>
          </p:nvPr>
        </p:nvSpPr>
        <p:spPr/>
        <p:txBody>
          <a:bodyPr/>
          <a:lstStyle/>
          <a:p>
            <a:r>
              <a:rPr lang="en-US" sz="4000" dirty="0"/>
              <a:t>Synergies between Evaluation Function and Alpha-Beta?</a:t>
            </a:r>
          </a:p>
        </p:txBody>
      </p:sp>
      <p:sp>
        <p:nvSpPr>
          <p:cNvPr id="3" name="Content Placeholder 2">
            <a:extLst>
              <a:ext uri="{FF2B5EF4-FFF2-40B4-BE49-F238E27FC236}">
                <a16:creationId xmlns:a16="http://schemas.microsoft.com/office/drawing/2014/main" id="{7404E906-14CC-F147-86E0-4866A091B4E8}"/>
              </a:ext>
            </a:extLst>
          </p:cNvPr>
          <p:cNvSpPr>
            <a:spLocks noGrp="1"/>
          </p:cNvSpPr>
          <p:nvPr>
            <p:ph idx="1"/>
          </p:nvPr>
        </p:nvSpPr>
        <p:spPr/>
        <p:txBody>
          <a:bodyPr/>
          <a:lstStyle/>
          <a:p>
            <a:r>
              <a:rPr lang="en-US" sz="2800" dirty="0"/>
              <a:t>Alpha-Beta: amount of pruning depends on expansion ordering</a:t>
            </a:r>
          </a:p>
          <a:p>
            <a:pPr lvl="1"/>
            <a:r>
              <a:rPr lang="en-US" sz="2400" dirty="0"/>
              <a:t>Evaluation function can provide guidance to expand most promising nodes first (which later makes it more likely there is already a good alternative on the path to the root)</a:t>
            </a:r>
          </a:p>
          <a:p>
            <a:pPr lvl="2"/>
            <a:r>
              <a:rPr lang="en-US" sz="2000" dirty="0"/>
              <a:t>(somewhat similar to role of A* heuristic,  CSPs filtering)</a:t>
            </a:r>
          </a:p>
          <a:p>
            <a:pPr lvl="2"/>
            <a:endParaRPr lang="en-US" sz="2000" dirty="0"/>
          </a:p>
          <a:p>
            <a:r>
              <a:rPr lang="en-US" sz="2800" dirty="0"/>
              <a:t>Alpha-Beta:  (similar for roles of min-max swapped)</a:t>
            </a:r>
          </a:p>
          <a:p>
            <a:pPr lvl="1"/>
            <a:r>
              <a:rPr lang="en-US" sz="2400" dirty="0"/>
              <a:t>Value at a min-node will only keep going down</a:t>
            </a:r>
          </a:p>
          <a:p>
            <a:pPr lvl="1"/>
            <a:r>
              <a:rPr lang="en-US" sz="2400" dirty="0"/>
              <a:t>Once value of min-node lower than better option for max along path to root, can prune</a:t>
            </a:r>
          </a:p>
          <a:p>
            <a:pPr lvl="1"/>
            <a:r>
              <a:rPr lang="en-US" sz="2400" dirty="0"/>
              <a:t>Hence: IF evaluation function provides upper-bound on value at min-node, and upper-bound already lower than better option for max along path to root </a:t>
            </a:r>
            <a:br>
              <a:rPr lang="en-US" sz="2400" dirty="0"/>
            </a:br>
            <a:r>
              <a:rPr lang="en-US" sz="2400" dirty="0"/>
              <a:t>THEN can prune</a:t>
            </a:r>
          </a:p>
          <a:p>
            <a:endParaRPr lang="en-US" sz="2800" dirty="0"/>
          </a:p>
        </p:txBody>
      </p:sp>
    </p:spTree>
    <p:extLst>
      <p:ext uri="{BB962C8B-B14F-4D97-AF65-F5344CB8AC3E}">
        <p14:creationId xmlns:p14="http://schemas.microsoft.com/office/powerpoint/2010/main" val="2191242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Next Time: Uncertainty!</a:t>
            </a:r>
          </a:p>
        </p:txBody>
      </p:sp>
      <p:sp>
        <p:nvSpPr>
          <p:cNvPr id="29699" name="Content Placeholder 2"/>
          <p:cNvSpPr>
            <a:spLocks noGrp="1"/>
          </p:cNvSpPr>
          <p:nvPr>
            <p:ph idx="1"/>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t>Behavior from Computation</a:t>
            </a:r>
          </a:p>
        </p:txBody>
      </p:sp>
      <p:sp>
        <p:nvSpPr>
          <p:cNvPr id="1028" name="Rectangle 3"/>
          <p:cNvSpPr>
            <a:spLocks noGrp="1" noChangeArrowheads="1"/>
          </p:cNvSpPr>
          <p:nvPr>
            <p:ph idx="1"/>
          </p:nvPr>
        </p:nvSpPr>
        <p:spPr/>
        <p:txBody>
          <a:bodyPr/>
          <a:lstStyle/>
          <a:p>
            <a:pPr eaLnBrk="1" hangingPunct="1"/>
            <a:endParaRPr lang="en-US"/>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spid="_x0000_s38965" name="Photo Editor Photo" r:id="rId3" imgW="4519052" imgH="2461473" progId="MSPhotoEd.3">
                  <p:embed/>
                </p:oleObj>
              </mc:Choice>
              <mc:Fallback>
                <p:oleObj name="Photo Editor Photo" r:id="rId3" imgW="4519052" imgH="2461473"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029" name="Text Box 6"/>
          <p:cNvSpPr txBox="1">
            <a:spLocks noChangeArrowheads="1"/>
          </p:cNvSpPr>
          <p:nvPr/>
        </p:nvSpPr>
        <p:spPr bwMode="auto">
          <a:xfrm>
            <a:off x="8305800" y="6477000"/>
            <a:ext cx="38862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mystery </a:t>
            </a:r>
            <a:r>
              <a:rPr lang="en-US" dirty="0" err="1">
                <a:solidFill>
                  <a:srgbClr val="CC0000"/>
                </a:solidFill>
                <a:latin typeface="Calibri" pitchFamily="34" charset="0"/>
              </a:rPr>
              <a:t>pacman</a:t>
            </a:r>
            <a:r>
              <a:rPr lang="en-US" dirty="0">
                <a:solidFill>
                  <a:srgbClr val="CC0000"/>
                </a:solidFill>
                <a:latin typeface="Calibri" pitchFamily="34" charset="0"/>
              </a:rPr>
              <a:t> (L6D1)]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Mystery </a:t>
            </a:r>
            <a:r>
              <a:rPr lang="en-US" dirty="0" err="1"/>
              <a:t>Pacman</a:t>
            </a:r>
            <a:endParaRPr lang="en-US" dirty="0"/>
          </a:p>
        </p:txBody>
      </p:sp>
      <p:pic>
        <p:nvPicPr>
          <p:cNvPr id="5" name="Mystery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992813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a14="http://schemas.microsoft.com/office/drawing/2010/main" xmlns="">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a14="http://schemas.microsoft.com/office/drawing/2010/main" xmlns="">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a14="http://schemas.microsoft.com/office/drawing/2010/main" xmlns="">
                <a:solidFill>
                  <a:srgbClr val="FFFFFF"/>
                </a:solidFill>
              </a14:hiddenFill>
            </a:ext>
          </a:extLst>
        </p:spPr>
      </p:pic>
      <p:sp>
        <p:nvSpPr>
          <p:cNvPr id="10242" name="Title 1"/>
          <p:cNvSpPr>
            <a:spLocks noGrp="1"/>
          </p:cNvSpPr>
          <p:nvPr>
            <p:ph type="title"/>
          </p:nvPr>
        </p:nvSpPr>
        <p:spPr/>
        <p:txBody>
          <a:bodyPr/>
          <a:lstStyle/>
          <a:p>
            <a:r>
              <a:rPr lang="en-US"/>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33134</TotalTime>
  <Words>1894</Words>
  <Application>Microsoft Office PowerPoint</Application>
  <PresentationFormat>Widescreen</PresentationFormat>
  <Paragraphs>351</Paragraphs>
  <Slides>48</Slides>
  <Notes>14</Notes>
  <HiddenSlides>0</HiddenSlides>
  <MMClips>9</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4" baseType="lpstr">
      <vt:lpstr>Arial</vt:lpstr>
      <vt:lpstr>Calibri</vt:lpstr>
      <vt:lpstr>Times New Roman</vt:lpstr>
      <vt:lpstr>Wingdings</vt:lpstr>
      <vt:lpstr>dan-berkeley-nlp-v1</vt:lpstr>
      <vt:lpstr>Photo Editor Photo</vt:lpstr>
      <vt:lpstr>Announcements</vt:lpstr>
      <vt:lpstr>CS 188: Artificial Intelligence </vt:lpstr>
      <vt:lpstr>Game Playing State-of-the-Art</vt:lpstr>
      <vt:lpstr>Game Playing State-of-the-Art</vt:lpstr>
      <vt:lpstr>Behavior from Computation</vt:lpstr>
      <vt:lpstr>Video of Demo Mystery Pacman</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Properties</vt:lpstr>
      <vt:lpstr>Video of Demo Min vs. Exp (Min)</vt:lpstr>
      <vt:lpstr>Video of Demo Min vs. Exp (Exp)</vt:lpstr>
      <vt:lpstr>Minimax Efficiency</vt:lpstr>
      <vt:lpstr>Resource Limits</vt:lpstr>
      <vt:lpstr>Game Tree Pruning</vt:lpstr>
      <vt:lpstr>Minimax Example</vt:lpstr>
      <vt:lpstr>Minimax Pruning</vt:lpstr>
      <vt:lpstr>Alpha-Beta Pruning</vt:lpstr>
      <vt:lpstr>Alpha-Beta Implementation</vt:lpstr>
      <vt:lpstr>Alpha-Beta Pruning Properties</vt:lpstr>
      <vt:lpstr>Alpha-Beta Quiz</vt:lpstr>
      <vt:lpstr>Alpha-Beta Quiz 2</vt:lpstr>
      <vt:lpstr>Resource Limits</vt:lpstr>
      <vt:lpstr>Resource Limits</vt:lpstr>
      <vt:lpstr>Video of Demo Thrashing (d=2)</vt:lpstr>
      <vt:lpstr>Why Pacman Starves</vt:lpstr>
      <vt:lpstr>Video of Demo Thrashing -- Fixed (d=2)</vt:lpstr>
      <vt:lpstr>Evaluation Functions</vt:lpstr>
      <vt:lpstr>Evaluation Functions</vt:lpstr>
      <vt:lpstr>Evaluation for Pacman</vt:lpstr>
      <vt:lpstr>Video of Demo Smart Ghosts (Coordination)</vt:lpstr>
      <vt:lpstr>Video of Demo Smart Ghosts (Coordination) – Zoomed In</vt:lpstr>
      <vt:lpstr>Depth Matters</vt:lpstr>
      <vt:lpstr>Video of Demo Limited Depth (2)</vt:lpstr>
      <vt:lpstr>Video of Demo Limited Depth (10)</vt:lpstr>
      <vt:lpstr>Synergies between Evaluation Function and Alpha-Beta?</vt:lpstr>
      <vt:lpstr>Next Time: Uncertainty!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Peyrin Kao</cp:lastModifiedBy>
  <cp:revision>2114</cp:revision>
  <cp:lastPrinted>2016-02-04T17:52:29Z</cp:lastPrinted>
  <dcterms:created xsi:type="dcterms:W3CDTF">2004-08-27T04:16:05Z</dcterms:created>
  <dcterms:modified xsi:type="dcterms:W3CDTF">2023-01-24T20:36:48Z</dcterms:modified>
</cp:coreProperties>
</file>